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323" r:id="rId3"/>
    <p:sldId id="306" r:id="rId4"/>
    <p:sldId id="320" r:id="rId5"/>
    <p:sldId id="319" r:id="rId6"/>
    <p:sldId id="321" r:id="rId7"/>
    <p:sldId id="322" r:id="rId8"/>
    <p:sldId id="296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66835" autoAdjust="0"/>
  </p:normalViewPr>
  <p:slideViewPr>
    <p:cSldViewPr snapToGrid="0">
      <p:cViewPr varScale="1">
        <p:scale>
          <a:sx n="88" d="100"/>
          <a:sy n="88" d="100"/>
        </p:scale>
        <p:origin x="11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9302F-86EA-4DBA-9030-467D947D922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62485B-B040-4EEC-99B0-76F823690E62}">
      <dgm:prSet phldrT="[Text]" custT="1"/>
      <dgm:spPr/>
      <dgm:t>
        <a:bodyPr/>
        <a:lstStyle/>
        <a:p>
          <a:r>
            <a:rPr lang="en-US" sz="2800" dirty="0" smtClean="0"/>
            <a:t>Non-Registrable Persons</a:t>
          </a:r>
          <a:endParaRPr lang="en-US" sz="2800" dirty="0"/>
        </a:p>
      </dgm:t>
    </dgm:pt>
    <dgm:pt modelId="{9DEC946D-ECB4-43CB-BAC4-EAB3CE15001F}" type="parTrans" cxnId="{B711A496-E16A-41CF-BDD8-CD50A7B47175}">
      <dgm:prSet/>
      <dgm:spPr/>
      <dgm:t>
        <a:bodyPr/>
        <a:lstStyle/>
        <a:p>
          <a:endParaRPr lang="en-US"/>
        </a:p>
      </dgm:t>
    </dgm:pt>
    <dgm:pt modelId="{4A76049D-8673-4479-8A95-6CF5DF55C7C1}" type="sibTrans" cxnId="{B711A496-E16A-41CF-BDD8-CD50A7B47175}">
      <dgm:prSet/>
      <dgm:spPr/>
      <dgm:t>
        <a:bodyPr/>
        <a:lstStyle/>
        <a:p>
          <a:endParaRPr lang="en-US"/>
        </a:p>
      </dgm:t>
    </dgm:pt>
    <dgm:pt modelId="{116363F6-F0B9-43EA-A2AA-60A13F34886E}">
      <dgm:prSet phldrT="[Text]"/>
      <dgm:spPr/>
      <dgm:t>
        <a:bodyPr/>
        <a:lstStyle/>
        <a:p>
          <a:r>
            <a:rPr lang="en-US" dirty="0" smtClean="0"/>
            <a:t>Single family offices</a:t>
          </a:r>
          <a:endParaRPr lang="en-US" dirty="0"/>
        </a:p>
      </dgm:t>
    </dgm:pt>
    <dgm:pt modelId="{22F16A11-C953-403E-9865-5B3396D33367}" type="parTrans" cxnId="{AFC26B24-8CB5-43D9-A117-B30D95EE5B04}">
      <dgm:prSet/>
      <dgm:spPr/>
      <dgm:t>
        <a:bodyPr/>
        <a:lstStyle/>
        <a:p>
          <a:endParaRPr lang="en-US"/>
        </a:p>
      </dgm:t>
    </dgm:pt>
    <dgm:pt modelId="{25216999-131A-4F14-BBDB-BDD28F69359B}" type="sibTrans" cxnId="{AFC26B24-8CB5-43D9-A117-B30D95EE5B04}">
      <dgm:prSet/>
      <dgm:spPr/>
      <dgm:t>
        <a:bodyPr/>
        <a:lstStyle/>
        <a:p>
          <a:endParaRPr lang="en-US"/>
        </a:p>
      </dgm:t>
    </dgm:pt>
    <dgm:pt modelId="{BC5D8F69-4280-42A1-B7B5-C92A80B4D857}">
      <dgm:prSet phldrT="[Text]"/>
      <dgm:spPr/>
      <dgm:t>
        <a:bodyPr/>
        <a:lstStyle/>
        <a:p>
          <a:r>
            <a:rPr lang="en-US" dirty="0" smtClean="0"/>
            <a:t>Director, partner, manager, liquidator </a:t>
          </a:r>
          <a:endParaRPr lang="en-US" dirty="0"/>
        </a:p>
      </dgm:t>
    </dgm:pt>
    <dgm:pt modelId="{D1255FB2-2D19-489A-8907-91400E5DE4AA}" type="parTrans" cxnId="{456F708F-A89A-4B3D-8D03-621725DAFFDE}">
      <dgm:prSet/>
      <dgm:spPr/>
      <dgm:t>
        <a:bodyPr/>
        <a:lstStyle/>
        <a:p>
          <a:endParaRPr lang="en-US"/>
        </a:p>
      </dgm:t>
    </dgm:pt>
    <dgm:pt modelId="{AAC77085-BCED-41B6-BD71-67C687CF72ED}" type="sibTrans" cxnId="{456F708F-A89A-4B3D-8D03-621725DAFFDE}">
      <dgm:prSet/>
      <dgm:spPr/>
      <dgm:t>
        <a:bodyPr/>
        <a:lstStyle/>
        <a:p>
          <a:endParaRPr lang="en-US"/>
        </a:p>
      </dgm:t>
    </dgm:pt>
    <dgm:pt modelId="{593B22A2-8266-458C-8D42-912759D0C3CE}">
      <dgm:prSet phldrT="[Text]"/>
      <dgm:spPr/>
      <dgm:t>
        <a:bodyPr/>
        <a:lstStyle/>
        <a:p>
          <a:r>
            <a:rPr lang="en-US" dirty="0" smtClean="0"/>
            <a:t>Cayman Islands government, CISX</a:t>
          </a:r>
          <a:endParaRPr lang="en-US" dirty="0"/>
        </a:p>
      </dgm:t>
    </dgm:pt>
    <dgm:pt modelId="{CF2445B1-D891-4A3E-91F0-0D044C6487A3}" type="parTrans" cxnId="{4A8F5ABB-BE6C-4D89-ABEF-A4C856AADE26}">
      <dgm:prSet/>
      <dgm:spPr/>
      <dgm:t>
        <a:bodyPr/>
        <a:lstStyle/>
        <a:p>
          <a:endParaRPr lang="en-US"/>
        </a:p>
      </dgm:t>
    </dgm:pt>
    <dgm:pt modelId="{69653786-7961-4281-8B70-E105C193DA46}" type="sibTrans" cxnId="{4A8F5ABB-BE6C-4D89-ABEF-A4C856AADE26}">
      <dgm:prSet/>
      <dgm:spPr/>
      <dgm:t>
        <a:bodyPr/>
        <a:lstStyle/>
        <a:p>
          <a:endParaRPr lang="en-US"/>
        </a:p>
      </dgm:t>
    </dgm:pt>
    <dgm:pt modelId="{15F55FE3-3548-4C5E-9DC5-C8E92AD39435}">
      <dgm:prSet phldrT="[Text]"/>
      <dgm:spPr/>
      <dgm:t>
        <a:bodyPr/>
        <a:lstStyle/>
        <a:p>
          <a:r>
            <a:rPr lang="en-US" dirty="0" smtClean="0"/>
            <a:t>Person participating in a joint enterprise</a:t>
          </a:r>
          <a:endParaRPr lang="en-US" dirty="0"/>
        </a:p>
      </dgm:t>
    </dgm:pt>
    <dgm:pt modelId="{A85EAC63-DE7E-4FCE-AA9D-CA1F384F358D}" type="parTrans" cxnId="{E3D1B675-BD2C-4272-A7CC-8138C91455A3}">
      <dgm:prSet/>
      <dgm:spPr/>
      <dgm:t>
        <a:bodyPr/>
        <a:lstStyle/>
        <a:p>
          <a:endParaRPr lang="en-US"/>
        </a:p>
      </dgm:t>
    </dgm:pt>
    <dgm:pt modelId="{B58BAE55-52B3-4974-A07B-A425A9098176}" type="sibTrans" cxnId="{E3D1B675-BD2C-4272-A7CC-8138C91455A3}">
      <dgm:prSet/>
      <dgm:spPr/>
      <dgm:t>
        <a:bodyPr/>
        <a:lstStyle/>
        <a:p>
          <a:endParaRPr lang="en-US"/>
        </a:p>
      </dgm:t>
    </dgm:pt>
    <dgm:pt modelId="{7CF5CD02-9E17-4E9F-8256-D484A072F6D4}" type="pres">
      <dgm:prSet presAssocID="{28C9302F-86EA-4DBA-9030-467D947D92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6A475-2046-4A05-BFC7-18D08210956B}" type="pres">
      <dgm:prSet presAssocID="{28C9302F-86EA-4DBA-9030-467D947D9221}" presName="radial" presStyleCnt="0">
        <dgm:presLayoutVars>
          <dgm:animLvl val="ctr"/>
        </dgm:presLayoutVars>
      </dgm:prSet>
      <dgm:spPr/>
    </dgm:pt>
    <dgm:pt modelId="{4A57CC51-B55D-4F15-805C-3633C5EBAB7C}" type="pres">
      <dgm:prSet presAssocID="{D662485B-B040-4EEC-99B0-76F823690E62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0C410D2-F30B-4A96-AD34-01413EC2C8AA}" type="pres">
      <dgm:prSet presAssocID="{116363F6-F0B9-43EA-A2AA-60A13F34886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9CC6D-B079-4FBA-A868-26C5E95663A3}" type="pres">
      <dgm:prSet presAssocID="{BC5D8F69-4280-42A1-B7B5-C92A80B4D857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CEE6C-AA92-4B0F-8C7D-B4E77B634B4E}" type="pres">
      <dgm:prSet presAssocID="{593B22A2-8266-458C-8D42-912759D0C3C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75DB1-D2CF-449F-B293-78E53275C973}" type="pres">
      <dgm:prSet presAssocID="{15F55FE3-3548-4C5E-9DC5-C8E92AD39435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26B24-8CB5-43D9-A117-B30D95EE5B04}" srcId="{D662485B-B040-4EEC-99B0-76F823690E62}" destId="{116363F6-F0B9-43EA-A2AA-60A13F34886E}" srcOrd="0" destOrd="0" parTransId="{22F16A11-C953-403E-9865-5B3396D33367}" sibTransId="{25216999-131A-4F14-BBDB-BDD28F69359B}"/>
    <dgm:cxn modelId="{B711A496-E16A-41CF-BDD8-CD50A7B47175}" srcId="{28C9302F-86EA-4DBA-9030-467D947D9221}" destId="{D662485B-B040-4EEC-99B0-76F823690E62}" srcOrd="0" destOrd="0" parTransId="{9DEC946D-ECB4-43CB-BAC4-EAB3CE15001F}" sibTransId="{4A76049D-8673-4479-8A95-6CF5DF55C7C1}"/>
    <dgm:cxn modelId="{CAC055B1-6749-476C-8202-13D3ECFB42AC}" type="presOf" srcId="{BC5D8F69-4280-42A1-B7B5-C92A80B4D857}" destId="{9179CC6D-B079-4FBA-A868-26C5E95663A3}" srcOrd="0" destOrd="0" presId="urn:microsoft.com/office/officeart/2005/8/layout/radial3"/>
    <dgm:cxn modelId="{E3D1B675-BD2C-4272-A7CC-8138C91455A3}" srcId="{D662485B-B040-4EEC-99B0-76F823690E62}" destId="{15F55FE3-3548-4C5E-9DC5-C8E92AD39435}" srcOrd="3" destOrd="0" parTransId="{A85EAC63-DE7E-4FCE-AA9D-CA1F384F358D}" sibTransId="{B58BAE55-52B3-4974-A07B-A425A9098176}"/>
    <dgm:cxn modelId="{456F708F-A89A-4B3D-8D03-621725DAFFDE}" srcId="{D662485B-B040-4EEC-99B0-76F823690E62}" destId="{BC5D8F69-4280-42A1-B7B5-C92A80B4D857}" srcOrd="1" destOrd="0" parTransId="{D1255FB2-2D19-489A-8907-91400E5DE4AA}" sibTransId="{AAC77085-BCED-41B6-BD71-67C687CF72ED}"/>
    <dgm:cxn modelId="{A3CBAF35-2666-4FC3-A532-9D75BB286952}" type="presOf" srcId="{593B22A2-8266-458C-8D42-912759D0C3CE}" destId="{B9DCEE6C-AA92-4B0F-8C7D-B4E77B634B4E}" srcOrd="0" destOrd="0" presId="urn:microsoft.com/office/officeart/2005/8/layout/radial3"/>
    <dgm:cxn modelId="{D4EF6747-257B-4AB1-9813-AE78E551B588}" type="presOf" srcId="{28C9302F-86EA-4DBA-9030-467D947D9221}" destId="{7CF5CD02-9E17-4E9F-8256-D484A072F6D4}" srcOrd="0" destOrd="0" presId="urn:microsoft.com/office/officeart/2005/8/layout/radial3"/>
    <dgm:cxn modelId="{87DF1557-E92F-41BD-B48D-B1B0F640D9BD}" type="presOf" srcId="{15F55FE3-3548-4C5E-9DC5-C8E92AD39435}" destId="{7B175DB1-D2CF-449F-B293-78E53275C973}" srcOrd="0" destOrd="0" presId="urn:microsoft.com/office/officeart/2005/8/layout/radial3"/>
    <dgm:cxn modelId="{4A8F5ABB-BE6C-4D89-ABEF-A4C856AADE26}" srcId="{D662485B-B040-4EEC-99B0-76F823690E62}" destId="{593B22A2-8266-458C-8D42-912759D0C3CE}" srcOrd="2" destOrd="0" parTransId="{CF2445B1-D891-4A3E-91F0-0D044C6487A3}" sibTransId="{69653786-7961-4281-8B70-E105C193DA46}"/>
    <dgm:cxn modelId="{4D928C09-9243-4F98-9B40-8F0873E37D95}" type="presOf" srcId="{D662485B-B040-4EEC-99B0-76F823690E62}" destId="{4A57CC51-B55D-4F15-805C-3633C5EBAB7C}" srcOrd="0" destOrd="0" presId="urn:microsoft.com/office/officeart/2005/8/layout/radial3"/>
    <dgm:cxn modelId="{82973EAC-53AC-4E2E-AF57-C40750007F3C}" type="presOf" srcId="{116363F6-F0B9-43EA-A2AA-60A13F34886E}" destId="{50C410D2-F30B-4A96-AD34-01413EC2C8AA}" srcOrd="0" destOrd="0" presId="urn:microsoft.com/office/officeart/2005/8/layout/radial3"/>
    <dgm:cxn modelId="{D688E7F3-4CFE-4089-A284-DFB88C551235}" type="presParOf" srcId="{7CF5CD02-9E17-4E9F-8256-D484A072F6D4}" destId="{89B6A475-2046-4A05-BFC7-18D08210956B}" srcOrd="0" destOrd="0" presId="urn:microsoft.com/office/officeart/2005/8/layout/radial3"/>
    <dgm:cxn modelId="{717417BB-6AE7-46B7-929C-C63C92E63C96}" type="presParOf" srcId="{89B6A475-2046-4A05-BFC7-18D08210956B}" destId="{4A57CC51-B55D-4F15-805C-3633C5EBAB7C}" srcOrd="0" destOrd="0" presId="urn:microsoft.com/office/officeart/2005/8/layout/radial3"/>
    <dgm:cxn modelId="{C28899A2-DEFD-4D34-99DF-2B97AAE50F63}" type="presParOf" srcId="{89B6A475-2046-4A05-BFC7-18D08210956B}" destId="{50C410D2-F30B-4A96-AD34-01413EC2C8AA}" srcOrd="1" destOrd="0" presId="urn:microsoft.com/office/officeart/2005/8/layout/radial3"/>
    <dgm:cxn modelId="{5AB65316-376A-4105-B05A-8D2A083B0695}" type="presParOf" srcId="{89B6A475-2046-4A05-BFC7-18D08210956B}" destId="{9179CC6D-B079-4FBA-A868-26C5E95663A3}" srcOrd="2" destOrd="0" presId="urn:microsoft.com/office/officeart/2005/8/layout/radial3"/>
    <dgm:cxn modelId="{6045DACC-EA70-4AD8-9862-B26D511815F1}" type="presParOf" srcId="{89B6A475-2046-4A05-BFC7-18D08210956B}" destId="{B9DCEE6C-AA92-4B0F-8C7D-B4E77B634B4E}" srcOrd="3" destOrd="0" presId="urn:microsoft.com/office/officeart/2005/8/layout/radial3"/>
    <dgm:cxn modelId="{C3A5B673-BDBC-46C3-9A04-F4C66635F96F}" type="presParOf" srcId="{89B6A475-2046-4A05-BFC7-18D08210956B}" destId="{7B175DB1-D2CF-449F-B293-78E53275C97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0097A2-199A-49CE-BFC1-B520E599BA9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302991-8C7F-4E1C-A030-7075CA244378}">
      <dgm:prSet phldrT="[Text]" custT="1"/>
      <dgm:spPr/>
      <dgm:t>
        <a:bodyPr/>
        <a:lstStyle/>
        <a:p>
          <a:r>
            <a:rPr lang="en-US" sz="1350" dirty="0" smtClean="0"/>
            <a:t>Cancel registration </a:t>
          </a:r>
          <a:endParaRPr lang="en-US" sz="1350" dirty="0"/>
        </a:p>
      </dgm:t>
    </dgm:pt>
    <dgm:pt modelId="{B0541E0F-D7F9-47EC-94F7-6430FB6BEFD3}" type="parTrans" cxnId="{07C49EBA-7E68-4C12-8DFA-65270F18A089}">
      <dgm:prSet/>
      <dgm:spPr/>
      <dgm:t>
        <a:bodyPr/>
        <a:lstStyle/>
        <a:p>
          <a:endParaRPr lang="en-US"/>
        </a:p>
      </dgm:t>
    </dgm:pt>
    <dgm:pt modelId="{D9A71E44-C0FE-446D-A5E6-D0DB4E4C6D03}" type="sibTrans" cxnId="{07C49EBA-7E68-4C12-8DFA-65270F18A089}">
      <dgm:prSet/>
      <dgm:spPr/>
      <dgm:t>
        <a:bodyPr/>
        <a:lstStyle/>
        <a:p>
          <a:endParaRPr lang="en-US" dirty="0"/>
        </a:p>
      </dgm:t>
    </dgm:pt>
    <dgm:pt modelId="{961023E3-C652-4ED1-8472-1910EDB6B9EF}">
      <dgm:prSet phldrT="[Text]" custT="1"/>
      <dgm:spPr/>
      <dgm:t>
        <a:bodyPr/>
        <a:lstStyle/>
        <a:p>
          <a:r>
            <a:rPr lang="en-US" sz="1400" dirty="0" smtClean="0"/>
            <a:t>Impose conditions</a:t>
          </a:r>
          <a:endParaRPr lang="en-US" sz="1400" dirty="0"/>
        </a:p>
      </dgm:t>
    </dgm:pt>
    <dgm:pt modelId="{AE226303-9C05-4855-91BC-6B9EF856C98E}" type="parTrans" cxnId="{07CAB6C7-C954-4B4F-8B2D-7E97BC872082}">
      <dgm:prSet/>
      <dgm:spPr/>
      <dgm:t>
        <a:bodyPr/>
        <a:lstStyle/>
        <a:p>
          <a:endParaRPr lang="en-US"/>
        </a:p>
      </dgm:t>
    </dgm:pt>
    <dgm:pt modelId="{19C44275-2F36-47AC-A240-DDAB5E1EA15A}" type="sibTrans" cxnId="{07CAB6C7-C954-4B4F-8B2D-7E97BC872082}">
      <dgm:prSet/>
      <dgm:spPr/>
      <dgm:t>
        <a:bodyPr/>
        <a:lstStyle/>
        <a:p>
          <a:endParaRPr lang="en-US" dirty="0"/>
        </a:p>
      </dgm:t>
    </dgm:pt>
    <dgm:pt modelId="{D4D830BC-B540-4216-9A30-BD511F944B54}">
      <dgm:prSet phldrT="[Text]" custT="1"/>
      <dgm:spPr/>
      <dgm:t>
        <a:bodyPr/>
        <a:lstStyle/>
        <a:p>
          <a:r>
            <a:rPr lang="en-US" sz="1400" dirty="0" smtClean="0"/>
            <a:t>Apply to court </a:t>
          </a:r>
          <a:endParaRPr lang="en-US" sz="1400" dirty="0"/>
        </a:p>
      </dgm:t>
    </dgm:pt>
    <dgm:pt modelId="{E407CECA-77E0-41B2-8145-452CC76746D9}" type="parTrans" cxnId="{5253A91B-5B2B-44F8-A412-713A0A20A9DB}">
      <dgm:prSet/>
      <dgm:spPr/>
      <dgm:t>
        <a:bodyPr/>
        <a:lstStyle/>
        <a:p>
          <a:endParaRPr lang="en-US"/>
        </a:p>
      </dgm:t>
    </dgm:pt>
    <dgm:pt modelId="{EC5BC0BE-15ED-4313-A2F6-1936C5BCD8F7}" type="sibTrans" cxnId="{5253A91B-5B2B-44F8-A412-713A0A20A9DB}">
      <dgm:prSet/>
      <dgm:spPr/>
      <dgm:t>
        <a:bodyPr/>
        <a:lstStyle/>
        <a:p>
          <a:endParaRPr lang="en-US" dirty="0"/>
        </a:p>
      </dgm:t>
    </dgm:pt>
    <dgm:pt modelId="{DE2ACE0F-DDA2-44B8-A0DD-47E49651C1EB}">
      <dgm:prSet phldrT="[Text]" custT="1"/>
      <dgm:spPr/>
      <dgm:t>
        <a:bodyPr/>
        <a:lstStyle/>
        <a:p>
          <a:r>
            <a:rPr lang="en-US" sz="1400" dirty="0" smtClean="0"/>
            <a:t>Publish details of breach in the Gazette</a:t>
          </a:r>
          <a:endParaRPr lang="en-US" sz="1400" dirty="0"/>
        </a:p>
      </dgm:t>
    </dgm:pt>
    <dgm:pt modelId="{F0EE5CD9-8D03-407F-897E-805873B717EF}" type="parTrans" cxnId="{0D226564-7D83-4D5B-82B9-6BEFA2A9DCED}">
      <dgm:prSet/>
      <dgm:spPr/>
      <dgm:t>
        <a:bodyPr/>
        <a:lstStyle/>
        <a:p>
          <a:endParaRPr lang="en-US"/>
        </a:p>
      </dgm:t>
    </dgm:pt>
    <dgm:pt modelId="{A3732477-E769-487E-AC3B-09FF50FC9B6C}" type="sibTrans" cxnId="{0D226564-7D83-4D5B-82B9-6BEFA2A9DCED}">
      <dgm:prSet/>
      <dgm:spPr/>
      <dgm:t>
        <a:bodyPr/>
        <a:lstStyle/>
        <a:p>
          <a:endParaRPr lang="en-US" dirty="0"/>
        </a:p>
      </dgm:t>
    </dgm:pt>
    <dgm:pt modelId="{1C241685-23B7-4F4C-AF86-DC2754D79FC5}">
      <dgm:prSet phldrT="[Text]" custT="1"/>
      <dgm:spPr/>
      <dgm:t>
        <a:bodyPr/>
        <a:lstStyle/>
        <a:p>
          <a:r>
            <a:rPr lang="en-US" sz="1400" dirty="0" smtClean="0"/>
            <a:t>Require an auditors report </a:t>
          </a:r>
          <a:endParaRPr lang="en-US" sz="1400" dirty="0"/>
        </a:p>
      </dgm:t>
    </dgm:pt>
    <dgm:pt modelId="{C1DAF4DD-1445-4CEA-A8C5-D9CB25494349}" type="parTrans" cxnId="{42A3FA16-9796-48A3-AAC0-BA923DA6DDC3}">
      <dgm:prSet/>
      <dgm:spPr/>
      <dgm:t>
        <a:bodyPr/>
        <a:lstStyle/>
        <a:p>
          <a:endParaRPr lang="en-US"/>
        </a:p>
      </dgm:t>
    </dgm:pt>
    <dgm:pt modelId="{4FEC2E65-212A-4BF5-AD14-AD5766ACCBEF}" type="sibTrans" cxnId="{42A3FA16-9796-48A3-AAC0-BA923DA6DDC3}">
      <dgm:prSet/>
      <dgm:spPr/>
      <dgm:t>
        <a:bodyPr/>
        <a:lstStyle/>
        <a:p>
          <a:endParaRPr lang="en-US" dirty="0"/>
        </a:p>
      </dgm:t>
    </dgm:pt>
    <dgm:pt modelId="{91379DCC-4475-42C7-9D18-88D3448F4368}">
      <dgm:prSet custT="1"/>
      <dgm:spPr/>
      <dgm:t>
        <a:bodyPr/>
        <a:lstStyle/>
        <a:p>
          <a:r>
            <a:rPr lang="en-US" sz="1300" dirty="0" smtClean="0"/>
            <a:t>Substitution of a director</a:t>
          </a:r>
          <a:endParaRPr lang="en-US" sz="1300" dirty="0"/>
        </a:p>
      </dgm:t>
    </dgm:pt>
    <dgm:pt modelId="{6436B307-1750-4ADB-8D8F-D14FE7525DC4}" type="parTrans" cxnId="{84562E38-D758-4A2A-9264-DD651AB17CE3}">
      <dgm:prSet/>
      <dgm:spPr/>
      <dgm:t>
        <a:bodyPr/>
        <a:lstStyle/>
        <a:p>
          <a:endParaRPr lang="en-US"/>
        </a:p>
      </dgm:t>
    </dgm:pt>
    <dgm:pt modelId="{BE23293B-CE28-441A-B052-7DD7E2699F36}" type="sibTrans" cxnId="{84562E38-D758-4A2A-9264-DD651AB17CE3}">
      <dgm:prSet/>
      <dgm:spPr/>
      <dgm:t>
        <a:bodyPr/>
        <a:lstStyle/>
        <a:p>
          <a:endParaRPr lang="en-US" dirty="0"/>
        </a:p>
      </dgm:t>
    </dgm:pt>
    <dgm:pt modelId="{8EEAACCB-7673-4269-894F-788344D05DF3}">
      <dgm:prSet custT="1"/>
      <dgm:spPr/>
      <dgm:t>
        <a:bodyPr/>
        <a:lstStyle/>
        <a:p>
          <a:r>
            <a:rPr lang="en-US" sz="1400" dirty="0" smtClean="0"/>
            <a:t>Appoint a person to advise the Registered Person</a:t>
          </a:r>
          <a:endParaRPr lang="en-US" sz="1400" dirty="0"/>
        </a:p>
      </dgm:t>
    </dgm:pt>
    <dgm:pt modelId="{C8AC5528-C837-46CF-8EB9-D79FA816C4D9}" type="parTrans" cxnId="{54D09734-2213-48A1-ADD0-118379A4EE14}">
      <dgm:prSet/>
      <dgm:spPr/>
      <dgm:t>
        <a:bodyPr/>
        <a:lstStyle/>
        <a:p>
          <a:endParaRPr lang="en-US"/>
        </a:p>
      </dgm:t>
    </dgm:pt>
    <dgm:pt modelId="{FDE2E029-09B4-4F81-98CB-CBD678636677}" type="sibTrans" cxnId="{54D09734-2213-48A1-ADD0-118379A4EE14}">
      <dgm:prSet/>
      <dgm:spPr/>
      <dgm:t>
        <a:bodyPr/>
        <a:lstStyle/>
        <a:p>
          <a:endParaRPr lang="en-US" dirty="0"/>
        </a:p>
      </dgm:t>
    </dgm:pt>
    <dgm:pt modelId="{81E14B60-3BA5-43BE-A2FE-698DC6231AA4}">
      <dgm:prSet custT="1"/>
      <dgm:spPr/>
      <dgm:t>
        <a:bodyPr/>
        <a:lstStyle/>
        <a:p>
          <a:r>
            <a:rPr lang="en-US" sz="1400" dirty="0" smtClean="0"/>
            <a:t>Apply to Court to wind up </a:t>
          </a:r>
          <a:endParaRPr lang="en-US" sz="1400" dirty="0"/>
        </a:p>
      </dgm:t>
    </dgm:pt>
    <dgm:pt modelId="{A5D69266-4D6E-4079-951C-90C68ED47844}" type="parTrans" cxnId="{72131BBA-1636-4FDE-B23E-D389B5C0EA1A}">
      <dgm:prSet/>
      <dgm:spPr/>
      <dgm:t>
        <a:bodyPr/>
        <a:lstStyle/>
        <a:p>
          <a:endParaRPr lang="en-US"/>
        </a:p>
      </dgm:t>
    </dgm:pt>
    <dgm:pt modelId="{06B99DB5-B0D2-4C20-8FCA-6083D13302D8}" type="sibTrans" cxnId="{72131BBA-1636-4FDE-B23E-D389B5C0EA1A}">
      <dgm:prSet/>
      <dgm:spPr/>
      <dgm:t>
        <a:bodyPr/>
        <a:lstStyle/>
        <a:p>
          <a:endParaRPr lang="en-US" dirty="0"/>
        </a:p>
      </dgm:t>
    </dgm:pt>
    <dgm:pt modelId="{7F9E167D-8D35-4811-BFFC-C85CEC6A556E}" type="pres">
      <dgm:prSet presAssocID="{140097A2-199A-49CE-BFC1-B520E599BA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A0D6A3-5D9C-4E94-B15B-5BB8D629A6DD}" type="pres">
      <dgm:prSet presAssocID="{74302991-8C7F-4E1C-A030-7075CA244378}" presName="node" presStyleLbl="node1" presStyleIdx="0" presStyleCnt="8" custScaleX="99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A8579-595E-4649-A7BE-16993F4D1476}" type="pres">
      <dgm:prSet presAssocID="{D9A71E44-C0FE-446D-A5E6-D0DB4E4C6D03}" presName="sibTrans" presStyleLbl="sibTrans2D1" presStyleIdx="0" presStyleCnt="8"/>
      <dgm:spPr/>
      <dgm:t>
        <a:bodyPr/>
        <a:lstStyle/>
        <a:p>
          <a:endParaRPr lang="en-US"/>
        </a:p>
      </dgm:t>
    </dgm:pt>
    <dgm:pt modelId="{C5727B54-DFEF-459F-9FF9-CA0D867C7A64}" type="pres">
      <dgm:prSet presAssocID="{D9A71E44-C0FE-446D-A5E6-D0DB4E4C6D03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74EA9DA-194E-484D-BCF7-3051A073DC86}" type="pres">
      <dgm:prSet presAssocID="{91379DCC-4475-42C7-9D18-88D3448F436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23546-BBDE-4E50-A871-91BD95A15EED}" type="pres">
      <dgm:prSet presAssocID="{BE23293B-CE28-441A-B052-7DD7E2699F36}" presName="sibTrans" presStyleLbl="sibTrans2D1" presStyleIdx="1" presStyleCnt="8"/>
      <dgm:spPr/>
      <dgm:t>
        <a:bodyPr/>
        <a:lstStyle/>
        <a:p>
          <a:endParaRPr lang="en-US"/>
        </a:p>
      </dgm:t>
    </dgm:pt>
    <dgm:pt modelId="{C4B47929-72F2-4F4D-80F3-BC7F1735D879}" type="pres">
      <dgm:prSet presAssocID="{BE23293B-CE28-441A-B052-7DD7E2699F36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AAC352DC-97DA-40B7-B66B-48D3739BF497}" type="pres">
      <dgm:prSet presAssocID="{81E14B60-3BA5-43BE-A2FE-698DC6231AA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DC506-C863-4A1A-9BFD-9AACE97173FF}" type="pres">
      <dgm:prSet presAssocID="{06B99DB5-B0D2-4C20-8FCA-6083D13302D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259A8796-857B-4024-91F5-118721ADABCC}" type="pres">
      <dgm:prSet presAssocID="{06B99DB5-B0D2-4C20-8FCA-6083D13302D8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A4BEED9D-4F52-465C-88C0-0EB015B5114D}" type="pres">
      <dgm:prSet presAssocID="{8EEAACCB-7673-4269-894F-788344D05DF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AE67D-7729-4619-880D-CE6A23D14D23}" type="pres">
      <dgm:prSet presAssocID="{FDE2E029-09B4-4F81-98CB-CBD678636677}" presName="sibTrans" presStyleLbl="sibTrans2D1" presStyleIdx="3" presStyleCnt="8"/>
      <dgm:spPr/>
      <dgm:t>
        <a:bodyPr/>
        <a:lstStyle/>
        <a:p>
          <a:endParaRPr lang="en-US"/>
        </a:p>
      </dgm:t>
    </dgm:pt>
    <dgm:pt modelId="{E20E412B-CE27-4107-8573-7186138E4097}" type="pres">
      <dgm:prSet presAssocID="{FDE2E029-09B4-4F81-98CB-CBD678636677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9C80CFD-EDBF-42CC-BC65-A613F8EBA198}" type="pres">
      <dgm:prSet presAssocID="{961023E3-C652-4ED1-8472-1910EDB6B9E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0360-1F0A-45FD-AAE6-216208FFA1D6}" type="pres">
      <dgm:prSet presAssocID="{19C44275-2F36-47AC-A240-DDAB5E1EA15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34523C9-1C2E-4724-8B17-4AC19AF1E6B7}" type="pres">
      <dgm:prSet presAssocID="{19C44275-2F36-47AC-A240-DDAB5E1EA15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A4F058F-D3FE-4523-8049-1D9124F18295}" type="pres">
      <dgm:prSet presAssocID="{D4D830BC-B540-4216-9A30-BD511F944B5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ACA38-C09D-4CA2-9758-18F430656938}" type="pres">
      <dgm:prSet presAssocID="{EC5BC0BE-15ED-4313-A2F6-1936C5BCD8F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25A36F17-7EB2-4A2A-B46A-B3D3DD6D9D14}" type="pres">
      <dgm:prSet presAssocID="{EC5BC0BE-15ED-4313-A2F6-1936C5BCD8F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F155A7CD-2109-43E8-AD39-FBB8C08AA93D}" type="pres">
      <dgm:prSet presAssocID="{DE2ACE0F-DDA2-44B8-A0DD-47E49651C1E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C37CC-0E3F-4185-A110-FBF0D63F4218}" type="pres">
      <dgm:prSet presAssocID="{A3732477-E769-487E-AC3B-09FF50FC9B6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07A6885D-484E-41AE-A934-5D6B51947079}" type="pres">
      <dgm:prSet presAssocID="{A3732477-E769-487E-AC3B-09FF50FC9B6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B8EE9E72-78BA-4E62-98C3-1AD1F11C8D8A}" type="pres">
      <dgm:prSet presAssocID="{1C241685-23B7-4F4C-AF86-DC2754D79FC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14FA6-AE64-4414-9FD2-AD4E377E6E1C}" type="pres">
      <dgm:prSet presAssocID="{4FEC2E65-212A-4BF5-AD14-AD5766ACCBEF}" presName="sibTrans" presStyleLbl="sibTrans2D1" presStyleIdx="7" presStyleCnt="8"/>
      <dgm:spPr/>
      <dgm:t>
        <a:bodyPr/>
        <a:lstStyle/>
        <a:p>
          <a:endParaRPr lang="en-US"/>
        </a:p>
      </dgm:t>
    </dgm:pt>
    <dgm:pt modelId="{AF84B4F4-BAF2-4697-8508-1204A6BF0DA3}" type="pres">
      <dgm:prSet presAssocID="{4FEC2E65-212A-4BF5-AD14-AD5766ACCBEF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AE5238D-F7DC-4C81-A0E2-573EEA7CE9CD}" type="presOf" srcId="{1C241685-23B7-4F4C-AF86-DC2754D79FC5}" destId="{B8EE9E72-78BA-4E62-98C3-1AD1F11C8D8A}" srcOrd="0" destOrd="0" presId="urn:microsoft.com/office/officeart/2005/8/layout/cycle2"/>
    <dgm:cxn modelId="{3A7D2565-3202-4643-BB2F-59D9EACBEB5E}" type="presOf" srcId="{A3732477-E769-487E-AC3B-09FF50FC9B6C}" destId="{07A6885D-484E-41AE-A934-5D6B51947079}" srcOrd="1" destOrd="0" presId="urn:microsoft.com/office/officeart/2005/8/layout/cycle2"/>
    <dgm:cxn modelId="{07CAB6C7-C954-4B4F-8B2D-7E97BC872082}" srcId="{140097A2-199A-49CE-BFC1-B520E599BA94}" destId="{961023E3-C652-4ED1-8472-1910EDB6B9EF}" srcOrd="4" destOrd="0" parTransId="{AE226303-9C05-4855-91BC-6B9EF856C98E}" sibTransId="{19C44275-2F36-47AC-A240-DDAB5E1EA15A}"/>
    <dgm:cxn modelId="{D008248B-82C9-4179-AF67-CB439CBE6C86}" type="presOf" srcId="{140097A2-199A-49CE-BFC1-B520E599BA94}" destId="{7F9E167D-8D35-4811-BFFC-C85CEC6A556E}" srcOrd="0" destOrd="0" presId="urn:microsoft.com/office/officeart/2005/8/layout/cycle2"/>
    <dgm:cxn modelId="{08207D62-1D46-4DF1-9DB4-D9963A285EC1}" type="presOf" srcId="{EC5BC0BE-15ED-4313-A2F6-1936C5BCD8F7}" destId="{9DEACA38-C09D-4CA2-9758-18F430656938}" srcOrd="0" destOrd="0" presId="urn:microsoft.com/office/officeart/2005/8/layout/cycle2"/>
    <dgm:cxn modelId="{8975674E-98F2-43BA-BD4F-888A592C3F83}" type="presOf" srcId="{BE23293B-CE28-441A-B052-7DD7E2699F36}" destId="{C4B47929-72F2-4F4D-80F3-BC7F1735D879}" srcOrd="1" destOrd="0" presId="urn:microsoft.com/office/officeart/2005/8/layout/cycle2"/>
    <dgm:cxn modelId="{EA5ADE55-A18E-4F70-ADE1-B06F725E15B7}" type="presOf" srcId="{EC5BC0BE-15ED-4313-A2F6-1936C5BCD8F7}" destId="{25A36F17-7EB2-4A2A-B46A-B3D3DD6D9D14}" srcOrd="1" destOrd="0" presId="urn:microsoft.com/office/officeart/2005/8/layout/cycle2"/>
    <dgm:cxn modelId="{F46A0288-503D-49B4-965F-8BF4CD37830B}" type="presOf" srcId="{FDE2E029-09B4-4F81-98CB-CBD678636677}" destId="{E20E412B-CE27-4107-8573-7186138E4097}" srcOrd="1" destOrd="0" presId="urn:microsoft.com/office/officeart/2005/8/layout/cycle2"/>
    <dgm:cxn modelId="{D8EC41CA-34C5-4D50-B4A4-1AF861E5AF35}" type="presOf" srcId="{BE23293B-CE28-441A-B052-7DD7E2699F36}" destId="{99223546-BBDE-4E50-A871-91BD95A15EED}" srcOrd="0" destOrd="0" presId="urn:microsoft.com/office/officeart/2005/8/layout/cycle2"/>
    <dgm:cxn modelId="{84562E38-D758-4A2A-9264-DD651AB17CE3}" srcId="{140097A2-199A-49CE-BFC1-B520E599BA94}" destId="{91379DCC-4475-42C7-9D18-88D3448F4368}" srcOrd="1" destOrd="0" parTransId="{6436B307-1750-4ADB-8D8F-D14FE7525DC4}" sibTransId="{BE23293B-CE28-441A-B052-7DD7E2699F36}"/>
    <dgm:cxn modelId="{0849247E-0798-4AD4-BF0B-CD40335BE35D}" type="presOf" srcId="{A3732477-E769-487E-AC3B-09FF50FC9B6C}" destId="{34FC37CC-0E3F-4185-A110-FBF0D63F4218}" srcOrd="0" destOrd="0" presId="urn:microsoft.com/office/officeart/2005/8/layout/cycle2"/>
    <dgm:cxn modelId="{AC6E6DF2-5C83-4AC9-94BA-6768939C7001}" type="presOf" srcId="{19C44275-2F36-47AC-A240-DDAB5E1EA15A}" destId="{D3060360-1F0A-45FD-AAE6-216208FFA1D6}" srcOrd="0" destOrd="0" presId="urn:microsoft.com/office/officeart/2005/8/layout/cycle2"/>
    <dgm:cxn modelId="{1A4D549E-2335-4C79-98AA-F9CA7AD11AFA}" type="presOf" srcId="{D9A71E44-C0FE-446D-A5E6-D0DB4E4C6D03}" destId="{C5727B54-DFEF-459F-9FF9-CA0D867C7A64}" srcOrd="1" destOrd="0" presId="urn:microsoft.com/office/officeart/2005/8/layout/cycle2"/>
    <dgm:cxn modelId="{72131BBA-1636-4FDE-B23E-D389B5C0EA1A}" srcId="{140097A2-199A-49CE-BFC1-B520E599BA94}" destId="{81E14B60-3BA5-43BE-A2FE-698DC6231AA4}" srcOrd="2" destOrd="0" parTransId="{A5D69266-4D6E-4079-951C-90C68ED47844}" sibTransId="{06B99DB5-B0D2-4C20-8FCA-6083D13302D8}"/>
    <dgm:cxn modelId="{649C48F0-BEC3-4803-8D09-A0B98E3F06F5}" type="presOf" srcId="{06B99DB5-B0D2-4C20-8FCA-6083D13302D8}" destId="{259A8796-857B-4024-91F5-118721ADABCC}" srcOrd="1" destOrd="0" presId="urn:microsoft.com/office/officeart/2005/8/layout/cycle2"/>
    <dgm:cxn modelId="{5E6A6529-35E1-4290-8118-BA386AA81035}" type="presOf" srcId="{06B99DB5-B0D2-4C20-8FCA-6083D13302D8}" destId="{525DC506-C863-4A1A-9BFD-9AACE97173FF}" srcOrd="0" destOrd="0" presId="urn:microsoft.com/office/officeart/2005/8/layout/cycle2"/>
    <dgm:cxn modelId="{056D0294-4D56-4811-8281-52CD8CCD818C}" type="presOf" srcId="{8EEAACCB-7673-4269-894F-788344D05DF3}" destId="{A4BEED9D-4F52-465C-88C0-0EB015B5114D}" srcOrd="0" destOrd="0" presId="urn:microsoft.com/office/officeart/2005/8/layout/cycle2"/>
    <dgm:cxn modelId="{42A3FA16-9796-48A3-AAC0-BA923DA6DDC3}" srcId="{140097A2-199A-49CE-BFC1-B520E599BA94}" destId="{1C241685-23B7-4F4C-AF86-DC2754D79FC5}" srcOrd="7" destOrd="0" parTransId="{C1DAF4DD-1445-4CEA-A8C5-D9CB25494349}" sibTransId="{4FEC2E65-212A-4BF5-AD14-AD5766ACCBEF}"/>
    <dgm:cxn modelId="{54D09734-2213-48A1-ADD0-118379A4EE14}" srcId="{140097A2-199A-49CE-BFC1-B520E599BA94}" destId="{8EEAACCB-7673-4269-894F-788344D05DF3}" srcOrd="3" destOrd="0" parTransId="{C8AC5528-C837-46CF-8EB9-D79FA816C4D9}" sibTransId="{FDE2E029-09B4-4F81-98CB-CBD678636677}"/>
    <dgm:cxn modelId="{81E76980-A813-4137-A864-1F2E2DDEB84A}" type="presOf" srcId="{81E14B60-3BA5-43BE-A2FE-698DC6231AA4}" destId="{AAC352DC-97DA-40B7-B66B-48D3739BF497}" srcOrd="0" destOrd="0" presId="urn:microsoft.com/office/officeart/2005/8/layout/cycle2"/>
    <dgm:cxn modelId="{0D226564-7D83-4D5B-82B9-6BEFA2A9DCED}" srcId="{140097A2-199A-49CE-BFC1-B520E599BA94}" destId="{DE2ACE0F-DDA2-44B8-A0DD-47E49651C1EB}" srcOrd="6" destOrd="0" parTransId="{F0EE5CD9-8D03-407F-897E-805873B717EF}" sibTransId="{A3732477-E769-487E-AC3B-09FF50FC9B6C}"/>
    <dgm:cxn modelId="{EC6056AA-B2A6-4484-A633-25EE45948262}" type="presOf" srcId="{D9A71E44-C0FE-446D-A5E6-D0DB4E4C6D03}" destId="{C66A8579-595E-4649-A7BE-16993F4D1476}" srcOrd="0" destOrd="0" presId="urn:microsoft.com/office/officeart/2005/8/layout/cycle2"/>
    <dgm:cxn modelId="{35C7A2DD-A6D9-4C41-BD1C-E8705996D61F}" type="presOf" srcId="{19C44275-2F36-47AC-A240-DDAB5E1EA15A}" destId="{D34523C9-1C2E-4724-8B17-4AC19AF1E6B7}" srcOrd="1" destOrd="0" presId="urn:microsoft.com/office/officeart/2005/8/layout/cycle2"/>
    <dgm:cxn modelId="{5253A91B-5B2B-44F8-A412-713A0A20A9DB}" srcId="{140097A2-199A-49CE-BFC1-B520E599BA94}" destId="{D4D830BC-B540-4216-9A30-BD511F944B54}" srcOrd="5" destOrd="0" parTransId="{E407CECA-77E0-41B2-8145-452CC76746D9}" sibTransId="{EC5BC0BE-15ED-4313-A2F6-1936C5BCD8F7}"/>
    <dgm:cxn modelId="{DFF173B8-16BE-4BFA-82C2-0B367D59631F}" type="presOf" srcId="{4FEC2E65-212A-4BF5-AD14-AD5766ACCBEF}" destId="{AF84B4F4-BAF2-4697-8508-1204A6BF0DA3}" srcOrd="1" destOrd="0" presId="urn:microsoft.com/office/officeart/2005/8/layout/cycle2"/>
    <dgm:cxn modelId="{07C49EBA-7E68-4C12-8DFA-65270F18A089}" srcId="{140097A2-199A-49CE-BFC1-B520E599BA94}" destId="{74302991-8C7F-4E1C-A030-7075CA244378}" srcOrd="0" destOrd="0" parTransId="{B0541E0F-D7F9-47EC-94F7-6430FB6BEFD3}" sibTransId="{D9A71E44-C0FE-446D-A5E6-D0DB4E4C6D03}"/>
    <dgm:cxn modelId="{AAECE60C-8CF2-4743-B691-2187AA215C91}" type="presOf" srcId="{74302991-8C7F-4E1C-A030-7075CA244378}" destId="{61A0D6A3-5D9C-4E94-B15B-5BB8D629A6DD}" srcOrd="0" destOrd="0" presId="urn:microsoft.com/office/officeart/2005/8/layout/cycle2"/>
    <dgm:cxn modelId="{9EE620A3-015B-40B2-AAC5-4ECD71751839}" type="presOf" srcId="{961023E3-C652-4ED1-8472-1910EDB6B9EF}" destId="{29C80CFD-EDBF-42CC-BC65-A613F8EBA198}" srcOrd="0" destOrd="0" presId="urn:microsoft.com/office/officeart/2005/8/layout/cycle2"/>
    <dgm:cxn modelId="{C33D1E6F-7F41-4954-9827-AADF4F718A2E}" type="presOf" srcId="{DE2ACE0F-DDA2-44B8-A0DD-47E49651C1EB}" destId="{F155A7CD-2109-43E8-AD39-FBB8C08AA93D}" srcOrd="0" destOrd="0" presId="urn:microsoft.com/office/officeart/2005/8/layout/cycle2"/>
    <dgm:cxn modelId="{696B34A0-8BD6-4A00-BF0A-3A9E9AD13362}" type="presOf" srcId="{91379DCC-4475-42C7-9D18-88D3448F4368}" destId="{774EA9DA-194E-484D-BCF7-3051A073DC86}" srcOrd="0" destOrd="0" presId="urn:microsoft.com/office/officeart/2005/8/layout/cycle2"/>
    <dgm:cxn modelId="{DAB4A517-260F-40E8-9F70-0CCD9BF68B1B}" type="presOf" srcId="{D4D830BC-B540-4216-9A30-BD511F944B54}" destId="{BA4F058F-D3FE-4523-8049-1D9124F18295}" srcOrd="0" destOrd="0" presId="urn:microsoft.com/office/officeart/2005/8/layout/cycle2"/>
    <dgm:cxn modelId="{79DCD8F7-924F-4ECC-8438-8BF6492CE30D}" type="presOf" srcId="{4FEC2E65-212A-4BF5-AD14-AD5766ACCBEF}" destId="{11214FA6-AE64-4414-9FD2-AD4E377E6E1C}" srcOrd="0" destOrd="0" presId="urn:microsoft.com/office/officeart/2005/8/layout/cycle2"/>
    <dgm:cxn modelId="{194B4556-B076-42ED-8189-B79B3896DBB1}" type="presOf" srcId="{FDE2E029-09B4-4F81-98CB-CBD678636677}" destId="{5B0AE67D-7729-4619-880D-CE6A23D14D23}" srcOrd="0" destOrd="0" presId="urn:microsoft.com/office/officeart/2005/8/layout/cycle2"/>
    <dgm:cxn modelId="{C00598B0-FF9B-454D-8A83-B635766682CC}" type="presParOf" srcId="{7F9E167D-8D35-4811-BFFC-C85CEC6A556E}" destId="{61A0D6A3-5D9C-4E94-B15B-5BB8D629A6DD}" srcOrd="0" destOrd="0" presId="urn:microsoft.com/office/officeart/2005/8/layout/cycle2"/>
    <dgm:cxn modelId="{2A9DE141-F664-4758-88F6-D1A6DFEA3117}" type="presParOf" srcId="{7F9E167D-8D35-4811-BFFC-C85CEC6A556E}" destId="{C66A8579-595E-4649-A7BE-16993F4D1476}" srcOrd="1" destOrd="0" presId="urn:microsoft.com/office/officeart/2005/8/layout/cycle2"/>
    <dgm:cxn modelId="{5CD781DE-DA1F-40EF-92C7-39E9B7960201}" type="presParOf" srcId="{C66A8579-595E-4649-A7BE-16993F4D1476}" destId="{C5727B54-DFEF-459F-9FF9-CA0D867C7A64}" srcOrd="0" destOrd="0" presId="urn:microsoft.com/office/officeart/2005/8/layout/cycle2"/>
    <dgm:cxn modelId="{70DD7C15-CCE5-4568-B54A-39BC75EA80EE}" type="presParOf" srcId="{7F9E167D-8D35-4811-BFFC-C85CEC6A556E}" destId="{774EA9DA-194E-484D-BCF7-3051A073DC86}" srcOrd="2" destOrd="0" presId="urn:microsoft.com/office/officeart/2005/8/layout/cycle2"/>
    <dgm:cxn modelId="{67E76461-8A04-46BF-AE30-77C1CA9A4CBD}" type="presParOf" srcId="{7F9E167D-8D35-4811-BFFC-C85CEC6A556E}" destId="{99223546-BBDE-4E50-A871-91BD95A15EED}" srcOrd="3" destOrd="0" presId="urn:microsoft.com/office/officeart/2005/8/layout/cycle2"/>
    <dgm:cxn modelId="{9AB000FF-C5F1-451A-85AD-5A20A6C79618}" type="presParOf" srcId="{99223546-BBDE-4E50-A871-91BD95A15EED}" destId="{C4B47929-72F2-4F4D-80F3-BC7F1735D879}" srcOrd="0" destOrd="0" presId="urn:microsoft.com/office/officeart/2005/8/layout/cycle2"/>
    <dgm:cxn modelId="{332AD6A6-3DD7-4A92-87A9-D7C45A7B4923}" type="presParOf" srcId="{7F9E167D-8D35-4811-BFFC-C85CEC6A556E}" destId="{AAC352DC-97DA-40B7-B66B-48D3739BF497}" srcOrd="4" destOrd="0" presId="urn:microsoft.com/office/officeart/2005/8/layout/cycle2"/>
    <dgm:cxn modelId="{D3E37D06-F431-4228-8897-8EAF382410BD}" type="presParOf" srcId="{7F9E167D-8D35-4811-BFFC-C85CEC6A556E}" destId="{525DC506-C863-4A1A-9BFD-9AACE97173FF}" srcOrd="5" destOrd="0" presId="urn:microsoft.com/office/officeart/2005/8/layout/cycle2"/>
    <dgm:cxn modelId="{73A2DA69-F5D3-4EE3-9A21-358A65B8BE56}" type="presParOf" srcId="{525DC506-C863-4A1A-9BFD-9AACE97173FF}" destId="{259A8796-857B-4024-91F5-118721ADABCC}" srcOrd="0" destOrd="0" presId="urn:microsoft.com/office/officeart/2005/8/layout/cycle2"/>
    <dgm:cxn modelId="{9293366A-1AE6-4C22-A6E9-3BAEB6853B21}" type="presParOf" srcId="{7F9E167D-8D35-4811-BFFC-C85CEC6A556E}" destId="{A4BEED9D-4F52-465C-88C0-0EB015B5114D}" srcOrd="6" destOrd="0" presId="urn:microsoft.com/office/officeart/2005/8/layout/cycle2"/>
    <dgm:cxn modelId="{8B8CFC98-1C73-43F4-B4C9-16CB4940E186}" type="presParOf" srcId="{7F9E167D-8D35-4811-BFFC-C85CEC6A556E}" destId="{5B0AE67D-7729-4619-880D-CE6A23D14D23}" srcOrd="7" destOrd="0" presId="urn:microsoft.com/office/officeart/2005/8/layout/cycle2"/>
    <dgm:cxn modelId="{48C9FC22-C1B5-4294-84A4-663935B6823B}" type="presParOf" srcId="{5B0AE67D-7729-4619-880D-CE6A23D14D23}" destId="{E20E412B-CE27-4107-8573-7186138E4097}" srcOrd="0" destOrd="0" presId="urn:microsoft.com/office/officeart/2005/8/layout/cycle2"/>
    <dgm:cxn modelId="{C9BD33F3-80FD-44C0-8D53-CC34CE8AC33D}" type="presParOf" srcId="{7F9E167D-8D35-4811-BFFC-C85CEC6A556E}" destId="{29C80CFD-EDBF-42CC-BC65-A613F8EBA198}" srcOrd="8" destOrd="0" presId="urn:microsoft.com/office/officeart/2005/8/layout/cycle2"/>
    <dgm:cxn modelId="{D2F930EB-0A01-456D-A2B6-71BEC7D9310C}" type="presParOf" srcId="{7F9E167D-8D35-4811-BFFC-C85CEC6A556E}" destId="{D3060360-1F0A-45FD-AAE6-216208FFA1D6}" srcOrd="9" destOrd="0" presId="urn:microsoft.com/office/officeart/2005/8/layout/cycle2"/>
    <dgm:cxn modelId="{93EE9F3B-E19A-4F72-8FCD-2FBBC489711A}" type="presParOf" srcId="{D3060360-1F0A-45FD-AAE6-216208FFA1D6}" destId="{D34523C9-1C2E-4724-8B17-4AC19AF1E6B7}" srcOrd="0" destOrd="0" presId="urn:microsoft.com/office/officeart/2005/8/layout/cycle2"/>
    <dgm:cxn modelId="{9BD34A16-DD2D-417C-881A-05C17B4101F5}" type="presParOf" srcId="{7F9E167D-8D35-4811-BFFC-C85CEC6A556E}" destId="{BA4F058F-D3FE-4523-8049-1D9124F18295}" srcOrd="10" destOrd="0" presId="urn:microsoft.com/office/officeart/2005/8/layout/cycle2"/>
    <dgm:cxn modelId="{85372772-7B34-46B2-B090-067313FE2600}" type="presParOf" srcId="{7F9E167D-8D35-4811-BFFC-C85CEC6A556E}" destId="{9DEACA38-C09D-4CA2-9758-18F430656938}" srcOrd="11" destOrd="0" presId="urn:microsoft.com/office/officeart/2005/8/layout/cycle2"/>
    <dgm:cxn modelId="{76BD403D-4A26-40D9-B323-1A9AB98D36E7}" type="presParOf" srcId="{9DEACA38-C09D-4CA2-9758-18F430656938}" destId="{25A36F17-7EB2-4A2A-B46A-B3D3DD6D9D14}" srcOrd="0" destOrd="0" presId="urn:microsoft.com/office/officeart/2005/8/layout/cycle2"/>
    <dgm:cxn modelId="{0B01647F-4574-4566-8A59-BB83A226642A}" type="presParOf" srcId="{7F9E167D-8D35-4811-BFFC-C85CEC6A556E}" destId="{F155A7CD-2109-43E8-AD39-FBB8C08AA93D}" srcOrd="12" destOrd="0" presId="urn:microsoft.com/office/officeart/2005/8/layout/cycle2"/>
    <dgm:cxn modelId="{D55B6FBC-6E7D-4A7D-8BFD-92C9A2C58977}" type="presParOf" srcId="{7F9E167D-8D35-4811-BFFC-C85CEC6A556E}" destId="{34FC37CC-0E3F-4185-A110-FBF0D63F4218}" srcOrd="13" destOrd="0" presId="urn:microsoft.com/office/officeart/2005/8/layout/cycle2"/>
    <dgm:cxn modelId="{57A92EF0-DB4D-4E86-8FAB-2009320BDDDB}" type="presParOf" srcId="{34FC37CC-0E3F-4185-A110-FBF0D63F4218}" destId="{07A6885D-484E-41AE-A934-5D6B51947079}" srcOrd="0" destOrd="0" presId="urn:microsoft.com/office/officeart/2005/8/layout/cycle2"/>
    <dgm:cxn modelId="{D0D00752-FA88-4DE6-85A6-8E2F348316DF}" type="presParOf" srcId="{7F9E167D-8D35-4811-BFFC-C85CEC6A556E}" destId="{B8EE9E72-78BA-4E62-98C3-1AD1F11C8D8A}" srcOrd="14" destOrd="0" presId="urn:microsoft.com/office/officeart/2005/8/layout/cycle2"/>
    <dgm:cxn modelId="{E5A96A8F-3E67-4BE7-9F41-9AEA8221F779}" type="presParOf" srcId="{7F9E167D-8D35-4811-BFFC-C85CEC6A556E}" destId="{11214FA6-AE64-4414-9FD2-AD4E377E6E1C}" srcOrd="15" destOrd="0" presId="urn:microsoft.com/office/officeart/2005/8/layout/cycle2"/>
    <dgm:cxn modelId="{A9A9835E-2C6A-4D12-9872-8F3ADA937530}" type="presParOf" srcId="{11214FA6-AE64-4414-9FD2-AD4E377E6E1C}" destId="{AF84B4F4-BAF2-4697-8508-1204A6BF0D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7CC51-B55D-4F15-805C-3633C5EBAB7C}">
      <dsp:nvSpPr>
        <dsp:cNvPr id="0" name=""/>
        <dsp:cNvSpPr/>
      </dsp:nvSpPr>
      <dsp:spPr>
        <a:xfrm>
          <a:off x="1776157" y="1174424"/>
          <a:ext cx="2925759" cy="29257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Non-Registrable Persons</a:t>
          </a:r>
          <a:endParaRPr lang="en-US" sz="2800" kern="1200" dirty="0"/>
        </a:p>
      </dsp:txBody>
      <dsp:txXfrm>
        <a:off x="2204624" y="1602891"/>
        <a:ext cx="2068825" cy="2068825"/>
      </dsp:txXfrm>
    </dsp:sp>
    <dsp:sp modelId="{50C410D2-F30B-4A96-AD34-01413EC2C8AA}">
      <dsp:nvSpPr>
        <dsp:cNvPr id="0" name=""/>
        <dsp:cNvSpPr/>
      </dsp:nvSpPr>
      <dsp:spPr>
        <a:xfrm>
          <a:off x="2507597" y="522"/>
          <a:ext cx="1462879" cy="14628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Single family offices</a:t>
          </a:r>
          <a:endParaRPr lang="en-US" sz="1500" kern="1200" dirty="0"/>
        </a:p>
      </dsp:txBody>
      <dsp:txXfrm>
        <a:off x="2721831" y="214756"/>
        <a:ext cx="1034411" cy="1034411"/>
      </dsp:txXfrm>
    </dsp:sp>
    <dsp:sp modelId="{9179CC6D-B079-4FBA-A868-26C5E95663A3}">
      <dsp:nvSpPr>
        <dsp:cNvPr id="0" name=""/>
        <dsp:cNvSpPr/>
      </dsp:nvSpPr>
      <dsp:spPr>
        <a:xfrm>
          <a:off x="4412939" y="1905864"/>
          <a:ext cx="1462879" cy="14628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Director, partner, manager, liquidator </a:t>
          </a:r>
          <a:endParaRPr lang="en-US" sz="1500" kern="1200" dirty="0"/>
        </a:p>
      </dsp:txBody>
      <dsp:txXfrm>
        <a:off x="4627173" y="2120098"/>
        <a:ext cx="1034411" cy="1034411"/>
      </dsp:txXfrm>
    </dsp:sp>
    <dsp:sp modelId="{B9DCEE6C-AA92-4B0F-8C7D-B4E77B634B4E}">
      <dsp:nvSpPr>
        <dsp:cNvPr id="0" name=""/>
        <dsp:cNvSpPr/>
      </dsp:nvSpPr>
      <dsp:spPr>
        <a:xfrm>
          <a:off x="2507597" y="3811206"/>
          <a:ext cx="1462879" cy="14628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Cayman Islands government, CISX</a:t>
          </a:r>
          <a:endParaRPr lang="en-US" sz="1500" kern="1200" dirty="0"/>
        </a:p>
      </dsp:txBody>
      <dsp:txXfrm>
        <a:off x="2721831" y="4025440"/>
        <a:ext cx="1034411" cy="1034411"/>
      </dsp:txXfrm>
    </dsp:sp>
    <dsp:sp modelId="{7B175DB1-D2CF-449F-B293-78E53275C973}">
      <dsp:nvSpPr>
        <dsp:cNvPr id="0" name=""/>
        <dsp:cNvSpPr/>
      </dsp:nvSpPr>
      <dsp:spPr>
        <a:xfrm>
          <a:off x="602254" y="1905864"/>
          <a:ext cx="1462879" cy="14628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Person participating in a joint enterprise</a:t>
          </a:r>
          <a:endParaRPr lang="en-US" sz="1500" kern="1200" dirty="0"/>
        </a:p>
      </dsp:txBody>
      <dsp:txXfrm>
        <a:off x="816488" y="2120098"/>
        <a:ext cx="1034411" cy="1034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0D6A3-5D9C-4E94-B15B-5BB8D629A6DD}">
      <dsp:nvSpPr>
        <dsp:cNvPr id="0" name=""/>
        <dsp:cNvSpPr/>
      </dsp:nvSpPr>
      <dsp:spPr>
        <a:xfrm>
          <a:off x="3490172" y="2195"/>
          <a:ext cx="1171982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kern="1200" dirty="0" smtClean="0"/>
            <a:t>Cancel registration </a:t>
          </a:r>
          <a:endParaRPr lang="en-US" sz="1350" kern="1200" dirty="0"/>
        </a:p>
      </dsp:txBody>
      <dsp:txXfrm>
        <a:off x="3661805" y="175039"/>
        <a:ext cx="828716" cy="834568"/>
      </dsp:txXfrm>
    </dsp:sp>
    <dsp:sp modelId="{C66A8579-595E-4649-A7BE-16993F4D1476}">
      <dsp:nvSpPr>
        <dsp:cNvPr id="0" name=""/>
        <dsp:cNvSpPr/>
      </dsp:nvSpPr>
      <dsp:spPr>
        <a:xfrm rot="1350000">
          <a:off x="4726971" y="728000"/>
          <a:ext cx="315158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730569" y="789576"/>
        <a:ext cx="220611" cy="239002"/>
      </dsp:txXfrm>
    </dsp:sp>
    <dsp:sp modelId="{774EA9DA-194E-484D-BCF7-3051A073DC86}">
      <dsp:nvSpPr>
        <dsp:cNvPr id="0" name=""/>
        <dsp:cNvSpPr/>
      </dsp:nvSpPr>
      <dsp:spPr>
        <a:xfrm>
          <a:off x="5122557" y="680065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Substitution of a director</a:t>
          </a:r>
          <a:endParaRPr lang="en-US" sz="1300" kern="1200" dirty="0"/>
        </a:p>
      </dsp:txBody>
      <dsp:txXfrm>
        <a:off x="5295401" y="852909"/>
        <a:ext cx="834568" cy="834568"/>
      </dsp:txXfrm>
    </dsp:sp>
    <dsp:sp modelId="{99223546-BBDE-4E50-A871-91BD95A15EED}">
      <dsp:nvSpPr>
        <dsp:cNvPr id="0" name=""/>
        <dsp:cNvSpPr/>
      </dsp:nvSpPr>
      <dsp:spPr>
        <a:xfrm rot="4050000">
          <a:off x="5891585" y="1881094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5920594" y="1917346"/>
        <a:ext cx="219299" cy="239002"/>
      </dsp:txXfrm>
    </dsp:sp>
    <dsp:sp modelId="{AAC352DC-97DA-40B7-B66B-48D3739BF497}">
      <dsp:nvSpPr>
        <dsp:cNvPr id="0" name=""/>
        <dsp:cNvSpPr/>
      </dsp:nvSpPr>
      <dsp:spPr>
        <a:xfrm>
          <a:off x="5800427" y="2316587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to Court to wind up </a:t>
          </a:r>
          <a:endParaRPr lang="en-US" sz="1400" kern="1200" dirty="0"/>
        </a:p>
      </dsp:txBody>
      <dsp:txXfrm>
        <a:off x="5973271" y="2489431"/>
        <a:ext cx="834568" cy="834568"/>
      </dsp:txXfrm>
    </dsp:sp>
    <dsp:sp modelId="{525DC506-C863-4A1A-9BFD-9AACE97173FF}">
      <dsp:nvSpPr>
        <dsp:cNvPr id="0" name=""/>
        <dsp:cNvSpPr/>
      </dsp:nvSpPr>
      <dsp:spPr>
        <a:xfrm rot="6750000">
          <a:off x="5898371" y="3517616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5963347" y="3553868"/>
        <a:ext cx="219299" cy="239002"/>
      </dsp:txXfrm>
    </dsp:sp>
    <dsp:sp modelId="{A4BEED9D-4F52-465C-88C0-0EB015B5114D}">
      <dsp:nvSpPr>
        <dsp:cNvPr id="0" name=""/>
        <dsp:cNvSpPr/>
      </dsp:nvSpPr>
      <dsp:spPr>
        <a:xfrm>
          <a:off x="5122557" y="3953109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Appoint a person to advise the Registered Person</a:t>
          </a:r>
          <a:endParaRPr lang="en-US" sz="1400" kern="1200" dirty="0"/>
        </a:p>
      </dsp:txBody>
      <dsp:txXfrm>
        <a:off x="5295401" y="4125953"/>
        <a:ext cx="834568" cy="834568"/>
      </dsp:txXfrm>
    </dsp:sp>
    <dsp:sp modelId="{5B0AE67D-7729-4619-880D-CE6A23D14D23}">
      <dsp:nvSpPr>
        <dsp:cNvPr id="0" name=""/>
        <dsp:cNvSpPr/>
      </dsp:nvSpPr>
      <dsp:spPr>
        <a:xfrm rot="9450000">
          <a:off x="4745974" y="4679611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4836382" y="4741295"/>
        <a:ext cx="219299" cy="239002"/>
      </dsp:txXfrm>
    </dsp:sp>
    <dsp:sp modelId="{29C80CFD-EDBF-42CC-BC65-A613F8EBA198}">
      <dsp:nvSpPr>
        <dsp:cNvPr id="0" name=""/>
        <dsp:cNvSpPr/>
      </dsp:nvSpPr>
      <dsp:spPr>
        <a:xfrm>
          <a:off x="3486035" y="4630979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Impose conditions</a:t>
          </a:r>
          <a:endParaRPr lang="en-US" sz="1400" kern="1200" dirty="0"/>
        </a:p>
      </dsp:txBody>
      <dsp:txXfrm>
        <a:off x="3658879" y="4803823"/>
        <a:ext cx="834568" cy="834568"/>
      </dsp:txXfrm>
    </dsp:sp>
    <dsp:sp modelId="{D3060360-1F0A-45FD-AAE6-216208FFA1D6}">
      <dsp:nvSpPr>
        <dsp:cNvPr id="0" name=""/>
        <dsp:cNvSpPr/>
      </dsp:nvSpPr>
      <dsp:spPr>
        <a:xfrm rot="12150000">
          <a:off x="3109451" y="4686397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3199859" y="4784047"/>
        <a:ext cx="219299" cy="239002"/>
      </dsp:txXfrm>
    </dsp:sp>
    <dsp:sp modelId="{BA4F058F-D3FE-4523-8049-1D9124F18295}">
      <dsp:nvSpPr>
        <dsp:cNvPr id="0" name=""/>
        <dsp:cNvSpPr/>
      </dsp:nvSpPr>
      <dsp:spPr>
        <a:xfrm>
          <a:off x="1849513" y="3953109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to court </a:t>
          </a:r>
          <a:endParaRPr lang="en-US" sz="1400" kern="1200" dirty="0"/>
        </a:p>
      </dsp:txBody>
      <dsp:txXfrm>
        <a:off x="2022357" y="4125953"/>
        <a:ext cx="834568" cy="834568"/>
      </dsp:txXfrm>
    </dsp:sp>
    <dsp:sp modelId="{9DEACA38-C09D-4CA2-9758-18F430656938}">
      <dsp:nvSpPr>
        <dsp:cNvPr id="0" name=""/>
        <dsp:cNvSpPr/>
      </dsp:nvSpPr>
      <dsp:spPr>
        <a:xfrm rot="14850000">
          <a:off x="1947457" y="3533999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012433" y="3657081"/>
        <a:ext cx="219299" cy="239002"/>
      </dsp:txXfrm>
    </dsp:sp>
    <dsp:sp modelId="{F155A7CD-2109-43E8-AD39-FBB8C08AA93D}">
      <dsp:nvSpPr>
        <dsp:cNvPr id="0" name=""/>
        <dsp:cNvSpPr/>
      </dsp:nvSpPr>
      <dsp:spPr>
        <a:xfrm>
          <a:off x="1171643" y="2316587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Publish details of breach in the Gazette</a:t>
          </a:r>
          <a:endParaRPr lang="en-US" sz="1400" kern="1200" dirty="0"/>
        </a:p>
      </dsp:txBody>
      <dsp:txXfrm>
        <a:off x="1344487" y="2489431"/>
        <a:ext cx="834568" cy="834568"/>
      </dsp:txXfrm>
    </dsp:sp>
    <dsp:sp modelId="{34FC37CC-0E3F-4185-A110-FBF0D63F4218}">
      <dsp:nvSpPr>
        <dsp:cNvPr id="0" name=""/>
        <dsp:cNvSpPr/>
      </dsp:nvSpPr>
      <dsp:spPr>
        <a:xfrm rot="17550000">
          <a:off x="1940671" y="1897477"/>
          <a:ext cx="313284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969680" y="2020559"/>
        <a:ext cx="219299" cy="239002"/>
      </dsp:txXfrm>
    </dsp:sp>
    <dsp:sp modelId="{B8EE9E72-78BA-4E62-98C3-1AD1F11C8D8A}">
      <dsp:nvSpPr>
        <dsp:cNvPr id="0" name=""/>
        <dsp:cNvSpPr/>
      </dsp:nvSpPr>
      <dsp:spPr>
        <a:xfrm>
          <a:off x="1849513" y="680065"/>
          <a:ext cx="1180256" cy="118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Require an auditors report </a:t>
          </a:r>
          <a:endParaRPr lang="en-US" sz="1400" kern="1200" dirty="0"/>
        </a:p>
      </dsp:txBody>
      <dsp:txXfrm>
        <a:off x="2022357" y="852909"/>
        <a:ext cx="834568" cy="834568"/>
      </dsp:txXfrm>
    </dsp:sp>
    <dsp:sp modelId="{11214FA6-AE64-4414-9FD2-AD4E377E6E1C}">
      <dsp:nvSpPr>
        <dsp:cNvPr id="0" name=""/>
        <dsp:cNvSpPr/>
      </dsp:nvSpPr>
      <dsp:spPr>
        <a:xfrm rot="20250000">
          <a:off x="3093716" y="734826"/>
          <a:ext cx="315158" cy="398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097314" y="832584"/>
        <a:ext cx="220611" cy="239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2019/08/21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ZA" smtClean="0"/>
              <a:t>2019/08/21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154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8950"/>
            <a:ext cx="560832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75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9437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463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Director must also comply with the Directors Registration and Licensing Law – register with CIMA and pay an annual fee.  Personal questionnaires to be filled out  </a:t>
            </a:r>
          </a:p>
          <a:p>
            <a:endParaRPr lang="en-US" dirty="0"/>
          </a:p>
          <a:p>
            <a:r>
              <a:rPr lang="en-US" dirty="0" smtClean="0"/>
              <a:t>Move away from annual notification to active obligation to notify of changes i.e change in directors, AML officers</a:t>
            </a:r>
          </a:p>
          <a:p>
            <a:endParaRPr lang="en-US" dirty="0"/>
          </a:p>
          <a:p>
            <a:r>
              <a:rPr lang="en-US" dirty="0" smtClean="0"/>
              <a:t>Notify CIMA of intention to de-register within 21 days after the date of the last business transaction in the Cayman Islands and make a de-registration filing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If the annual fee isn’t paid on time, the Crown may sue for it as a civil debt and penalties accrue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CIMA recently directed all Excluded Persons to submit two forms within a short time frame so they can report to the Caribbean task force – AML procedures, compliance, AML audit and information of securities profie.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363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604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Amendment law bolstered CIMA’s enforcement powers.  </a:t>
            </a:r>
          </a:p>
          <a:p>
            <a:endParaRPr lang="en-US" dirty="0"/>
          </a:p>
          <a:p>
            <a:r>
              <a:rPr lang="en-US" dirty="0" smtClean="0"/>
              <a:t>CIMA can take action if it knows or has reasonably grounds to believe that  Registered Person: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smtClean="0"/>
              <a:t>is unable to meet its obligations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carrying on business fraudulently</a:t>
            </a:r>
          </a:p>
          <a:p>
            <a:pPr marL="171450" indent="-171450">
              <a:buFontTx/>
              <a:buChar char="-"/>
            </a:pPr>
            <a:r>
              <a:rPr lang="en-US" dirty="0"/>
              <a:t>b</a:t>
            </a:r>
            <a:r>
              <a:rPr lang="en-US" dirty="0" smtClean="0"/>
              <a:t>reached the AML Regulations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not complied with a condition or lawful direction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970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923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7" name="Text Placeholder 5">
            <a:extLst>
              <a:ext uri="{FF2B5EF4-FFF2-40B4-BE49-F238E27FC236}">
                <a16:creationId xmlns=""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Phone Number</a:t>
            </a:r>
            <a:endParaRPr lang="en-ZA" dirty="0"/>
          </a:p>
        </p:txBody>
      </p:sp>
      <p:sp>
        <p:nvSpPr>
          <p:cNvPr id="9" name="Text Placeholder 7">
            <a:extLst>
              <a:ext uri="{FF2B5EF4-FFF2-40B4-BE49-F238E27FC236}">
                <a16:creationId xmlns=""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Email or Social Media Handle</a:t>
            </a:r>
            <a:endParaRPr lang="en-ZA" dirty="0"/>
          </a:p>
        </p:txBody>
      </p:sp>
      <p:sp>
        <p:nvSpPr>
          <p:cNvPr id="10" name="Text Placeholder 8">
            <a:extLst>
              <a:ext uri="{FF2B5EF4-FFF2-40B4-BE49-F238E27FC236}">
                <a16:creationId xmlns=""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Company Website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AFA90A43-BEC4-4B20-96E2-797B03FB82F2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8A2C2023-6C37-4611-ACAF-5F2060202836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3" name="Text Placeholder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7" name="Text Placeholder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206C51E8-C5C0-4672-B456-F44C69B074D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9DE9AE8C-7574-4D45-B521-6B18054DA7C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EF240172-5930-4717-A0CD-A151075277D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7B4A83CE-8643-4697-94A9-C9F587F46E2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B0A765A5-BBCE-405E-A4B3-80A660118E8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365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12B8F0DB-CC25-4CE9-A68E-CAA2FD986AF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8A058973-2DC9-4087-9D57-F1D779F56CC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B641062D-3CD4-49D1-A621-331E2933340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9F2C1E7C-A088-4772-84B3-15309BEADF7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CA52278A-6924-4F97-A196-AE30D3DACB7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312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8663BD7B-5136-47ED-BE0A-C6C2F5622BD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6ABA22C7-C35B-4EC0-B7CE-54F9EEFCB71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6DAE4BC9-9CFF-4522-8216-651498F7A16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8E822AA0-FB3E-4051-AA1F-F51204BA02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3445288A-D169-4374-BCFD-917DD04B2B1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2CD5709C-84DE-45F3-AE9B-8B6FD713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886" y="1511250"/>
            <a:ext cx="5460114" cy="46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36BB18B1-3B7F-4B18-A1C5-BB7DA443C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816" y="1511250"/>
            <a:ext cx="5460114" cy="46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419BDFB-8FC0-4B89-A29A-8EAC95E9A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11250"/>
            <a:ext cx="5484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8E6C2CC0-9AB0-46E9-977A-EF923DCE7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9334" y="1518287"/>
            <a:ext cx="54206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="" xmlns:a16="http://schemas.microsoft.com/office/drawing/2014/main" id="{28DF954C-A51E-4242-B83E-A826008F5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9334" y="2486989"/>
            <a:ext cx="5432666" cy="37026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Content Placeholder 3">
            <a:extLst>
              <a:ext uri="{FF2B5EF4-FFF2-40B4-BE49-F238E27FC236}">
                <a16:creationId xmlns="" xmlns:a16="http://schemas.microsoft.com/office/drawing/2014/main" id="{600E416E-6162-484A-BA4D-640FA830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2486989"/>
            <a:ext cx="5491215" cy="37026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A8B59DDF-F2BC-491E-92E0-9D2C1398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31999"/>
            <a:ext cx="6544468" cy="5513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2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0110E46C-B434-49FA-AA0E-D64E5786D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31999"/>
            <a:ext cx="6544468" cy="5513889"/>
          </a:xfrm>
          <a:prstGeom prst="roundRect">
            <a:avLst>
              <a:gd name="adj" fmla="val 5554"/>
            </a:avLst>
          </a:prstGeom>
        </p:spPr>
        <p:txBody>
          <a:bodyPr vert="horz" wrap="square" lIns="0" tIns="0" rIns="0" bIns="0" rtlCol="0" anchor="ctr">
            <a:noAutofit/>
          </a:bodyPr>
          <a:lstStyle>
            <a:lvl1pPr>
              <a:def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790C5B8B-2AF3-42F3-B4F8-A806BB9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4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5" name="Freeform 5">
            <a:extLst>
              <a:ext uri="{FF2B5EF4-FFF2-40B4-BE49-F238E27FC236}">
                <a16:creationId xmlns=""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mparison Left Placeholder 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ZA" dirty="0"/>
              <a:t>Enter your caption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6" r:id="rId11"/>
    <p:sldLayoutId id="2147483657" r:id="rId12"/>
    <p:sldLayoutId id="2147483667" r:id="rId13"/>
    <p:sldLayoutId id="2147483668" r:id="rId14"/>
    <p:sldLayoutId id="2147483650" r:id="rId15"/>
    <p:sldLayoutId id="2147483652" r:id="rId16"/>
    <p:sldLayoutId id="2147483669" r:id="rId17"/>
    <p:sldLayoutId id="2147483671" r:id="rId18"/>
    <p:sldLayoutId id="2147483672" r:id="rId19"/>
    <p:sldLayoutId id="2147483670" r:id="rId20"/>
    <p:sldLayoutId id="2147483655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11" Type="http://schemas.openxmlformats.org/officeDocument/2006/relationships/image" Target="../media/image2.png"/><Relationship Id="rId5" Type="http://schemas.openxmlformats.org/officeDocument/2006/relationships/image" Target="../media/image11.svg"/><Relationship Id="rId10" Type="http://schemas.openxmlformats.org/officeDocument/2006/relationships/image" Target="../media/image17.sv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="" xmlns:a16="http://schemas.microsoft.com/office/drawing/2014/main" id="{FE5D908F-BAEF-2843-BC2F-691696E72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176"/>
            <a:ext cx="10655455" cy="5537647"/>
          </a:xfrm>
        </p:spPr>
      </p:pic>
      <p:sp>
        <p:nvSpPr>
          <p:cNvPr id="25" name="TextBox 24" descr="Slide accent to title box">
            <a:extLst>
              <a:ext uri="{FF2B5EF4-FFF2-40B4-BE49-F238E27FC236}">
                <a16:creationId xmlns="" xmlns:a16="http://schemas.microsoft.com/office/drawing/2014/main" id="{7EF238CB-AB58-4787-8F9C-A1C16929A2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93" y="3114635"/>
            <a:ext cx="6972214" cy="2514635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ZA" sz="3600" dirty="0" smtClean="0"/>
              <a:t>Securities Investment </a:t>
            </a:r>
            <a:r>
              <a:rPr lang="en-ZA" sz="3600" dirty="0"/>
              <a:t>B</a:t>
            </a:r>
            <a:r>
              <a:rPr lang="en-ZA" sz="3600" dirty="0" smtClean="0"/>
              <a:t>usiness  (Amendment ) Law , </a:t>
            </a:r>
            <a:r>
              <a:rPr lang="en-ZA" sz="3600" dirty="0"/>
              <a:t>2019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624645"/>
            <a:ext cx="4000500" cy="690752"/>
          </a:xfrm>
        </p:spPr>
        <p:txBody>
          <a:bodyPr/>
          <a:lstStyle/>
          <a:p>
            <a:r>
              <a:rPr lang="en-ZA" dirty="0" smtClean="0"/>
              <a:t>Key changes and implications for Investment Managers </a:t>
            </a:r>
            <a:endParaRPr lang="en-ZA" dirty="0"/>
          </a:p>
        </p:txBody>
      </p:sp>
      <p:sp>
        <p:nvSpPr>
          <p:cNvPr id="20" name="Isosceles Triangle 19" descr="Slide shadow to title box">
            <a:extLst>
              <a:ext uri="{FF2B5EF4-FFF2-40B4-BE49-F238E27FC236}">
                <a16:creationId xmlns="" xmlns:a16="http://schemas.microsoft.com/office/drawing/2014/main" id="{545D50A1-D634-4325-B06C-5450FDF7B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93" y="5360839"/>
            <a:ext cx="3933333" cy="1142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26126" y="5551492"/>
            <a:ext cx="268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Liz Kenny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21 August 2019</a:t>
            </a: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Securities Investment Business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999" y="1512000"/>
            <a:ext cx="7772887" cy="4679250"/>
          </a:xfrm>
        </p:spPr>
        <p:txBody>
          <a:bodyPr/>
          <a:lstStyle/>
          <a:p>
            <a:pPr algn="just"/>
            <a:r>
              <a:rPr lang="en-US" dirty="0" smtClean="0"/>
              <a:t>Who does it apply to?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What are “securities” and a “securities investment business”?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Exemption for Excluded Persons from requiring a licence from CIMA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Annual declaration and fee, but no on-going event-driven notifications required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960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6366" y="432000"/>
            <a:ext cx="11385634" cy="432000"/>
          </a:xfrm>
        </p:spPr>
        <p:txBody>
          <a:bodyPr/>
          <a:lstStyle/>
          <a:p>
            <a:r>
              <a:rPr lang="en-ZA" dirty="0" smtClean="0"/>
              <a:t>Securities </a:t>
            </a:r>
            <a:r>
              <a:rPr lang="en-ZA" dirty="0"/>
              <a:t>Investment Business  (Amendment ) Law , 2019</a:t>
            </a:r>
            <a:r>
              <a:rPr lang="en-US" dirty="0"/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66096" y="1398930"/>
            <a:ext cx="3600000" cy="4679250"/>
          </a:xfrm>
        </p:spPr>
        <p:txBody>
          <a:bodyPr/>
          <a:lstStyle/>
          <a:p>
            <a:pPr algn="just"/>
            <a:r>
              <a:rPr lang="en-US" dirty="0" smtClean="0"/>
              <a:t>Came into force on 18 June 2019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Response </a:t>
            </a:r>
            <a:r>
              <a:rPr lang="en-US" dirty="0"/>
              <a:t>to Caribbean Financial Action Task Force’s evaluation of Cayman’s anti-money laundering framework </a:t>
            </a:r>
            <a:r>
              <a:rPr lang="en-US" dirty="0" smtClean="0"/>
              <a:t>and </a:t>
            </a:r>
            <a:r>
              <a:rPr lang="en-US" dirty="0"/>
              <a:t>a CIMA review of the E</a:t>
            </a:r>
            <a:r>
              <a:rPr lang="en-US" dirty="0" smtClean="0"/>
              <a:t>xcluded Persons </a:t>
            </a:r>
            <a:r>
              <a:rPr lang="en-US" dirty="0"/>
              <a:t>regime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Introduces important changes to the regulatory and supervisory framework applicable to “Excluded Persons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Impact all “Excluded Persons” which carry on securities investment business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12" name="Content Placeholder 11"/>
          <p:cNvSpPr>
            <a:spLocks noGrp="1"/>
          </p:cNvSpPr>
          <p:nvPr>
            <p:ph idx="33"/>
          </p:nvPr>
        </p:nvSpPr>
        <p:spPr>
          <a:xfrm>
            <a:off x="5834586" y="1398930"/>
            <a:ext cx="3600000" cy="4679250"/>
          </a:xfrm>
        </p:spPr>
        <p:txBody>
          <a:bodyPr/>
          <a:lstStyle/>
          <a:p>
            <a:pPr algn="just"/>
            <a:r>
              <a:rPr lang="en-US" dirty="0"/>
              <a:t>Persons falling within the category of “Excluded Person must apply for registration as a </a:t>
            </a:r>
            <a:r>
              <a:rPr lang="en-US" b="1" u="sng" dirty="0"/>
              <a:t>Registered Person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Existing “Excluded Persons” will be required to </a:t>
            </a:r>
            <a:r>
              <a:rPr lang="en-US" b="1" u="sng" dirty="0" smtClean="0"/>
              <a:t>re-register as a Registered Person</a:t>
            </a:r>
            <a:r>
              <a:rPr lang="en-US" i="1" dirty="0" smtClean="0"/>
              <a:t> </a:t>
            </a:r>
            <a:r>
              <a:rPr lang="en-US" dirty="0" smtClean="0"/>
              <a:t>by 15 January 2020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If meet the definition of a “relevant entity” in the Economic Substance Law, need to consider the application of the ES test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Non-Registrable Persons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228846"/>
              </p:ext>
            </p:extLst>
          </p:nvPr>
        </p:nvGraphicFramePr>
        <p:xfrm>
          <a:off x="2524259" y="1202728"/>
          <a:ext cx="6478074" cy="5274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441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 for Registered Persons?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0332" y="1512000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Two directors</a:t>
            </a:r>
          </a:p>
          <a:p>
            <a:r>
              <a:rPr lang="en-US" dirty="0" smtClean="0"/>
              <a:t>Required to appoint two directors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Fit and proper persons</a:t>
            </a:r>
          </a:p>
          <a:p>
            <a:pPr algn="just"/>
            <a:r>
              <a:rPr lang="en-US" dirty="0" smtClean="0"/>
              <a:t>CIMA must be satisfied the applicant’s directors, shareholders and senior officers are fit and proper persons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33"/>
          </p:nvPr>
        </p:nvSpPr>
        <p:spPr>
          <a:xfrm>
            <a:off x="4108817" y="1517172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 smtClean="0"/>
              <a:t>Notification of changes</a:t>
            </a:r>
            <a:endParaRPr lang="en-US" b="1" u="sng" dirty="0"/>
          </a:p>
          <a:p>
            <a:pPr algn="just"/>
            <a:r>
              <a:rPr lang="en-US" sz="1800" dirty="0" smtClean="0"/>
              <a:t>A Registered Person must notify CIMA within 21 days after any change in the information filed by the Registered Person </a:t>
            </a:r>
          </a:p>
          <a:p>
            <a:pPr algn="just"/>
            <a:r>
              <a:rPr lang="en-US" dirty="0" smtClean="0"/>
              <a:t>Shares in a company/ interests in a partnership cannot be transferred without CIMA being notified within 21 days of transfer </a:t>
            </a:r>
          </a:p>
          <a:p>
            <a:pPr algn="just"/>
            <a:r>
              <a:rPr lang="en-US" dirty="0" smtClean="0"/>
              <a:t>Not subject to pre-approval requirement </a:t>
            </a:r>
          </a:p>
          <a:p>
            <a:pPr algn="just"/>
            <a:r>
              <a:rPr lang="en-US" sz="1800" dirty="0" smtClean="0"/>
              <a:t>Annual renewal on 15 January each year</a:t>
            </a:r>
          </a:p>
          <a:p>
            <a:pPr algn="just"/>
            <a:r>
              <a:rPr lang="en-US" dirty="0" smtClean="0"/>
              <a:t>Notify of intention to de-register within 21 days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34"/>
          </p:nvPr>
        </p:nvSpPr>
        <p:spPr>
          <a:xfrm>
            <a:off x="7927302" y="1504293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Information requests</a:t>
            </a:r>
          </a:p>
          <a:p>
            <a:pPr algn="just"/>
            <a:r>
              <a:rPr lang="en-US" dirty="0" smtClean="0"/>
              <a:t>CIMA may request information from:</a:t>
            </a:r>
          </a:p>
          <a:p>
            <a:pPr lvl="1" algn="just"/>
            <a:r>
              <a:rPr lang="en-US" sz="1800" dirty="0"/>
              <a:t>a Registered Person relating to its securities investment </a:t>
            </a:r>
            <a:r>
              <a:rPr lang="en-US" sz="1800" dirty="0" smtClean="0"/>
              <a:t>business</a:t>
            </a:r>
          </a:p>
          <a:p>
            <a:pPr lvl="1" algn="just"/>
            <a:r>
              <a:rPr lang="en-US" sz="1800" dirty="0" smtClean="0"/>
              <a:t>a person who, in CIMA’s opinion is conducting securities investment business in contravention of SIBL </a:t>
            </a:r>
            <a:endParaRPr lang="en-US" sz="1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0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 for Registered Persons?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0332" y="1512000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Exercise of discretionary powers</a:t>
            </a:r>
          </a:p>
          <a:p>
            <a:pPr algn="just"/>
            <a:r>
              <a:rPr lang="en-US" dirty="0" smtClean="0"/>
              <a:t>Registered Persons will be subject to a number of CIMA supervisory, inspection and enforcement powers</a:t>
            </a:r>
          </a:p>
          <a:p>
            <a:pPr algn="just"/>
            <a:r>
              <a:rPr lang="en-US" dirty="0" smtClean="0"/>
              <a:t>CIMA can refuse an application or impose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33"/>
          </p:nvPr>
        </p:nvSpPr>
        <p:spPr>
          <a:xfrm>
            <a:off x="4108817" y="1517172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Economic substance </a:t>
            </a:r>
          </a:p>
          <a:p>
            <a:pPr algn="just"/>
            <a:r>
              <a:rPr lang="en-US" dirty="0"/>
              <a:t>Registered Person who is a “relevant entity” under the ES Law will be deemed to be carrying on the relevant activity of “fund management business” → subject to the ES Law</a:t>
            </a:r>
          </a:p>
          <a:p>
            <a:pPr algn="just"/>
            <a:r>
              <a:rPr lang="en-US" dirty="0"/>
              <a:t>Requirement to maintain in Cayman such resources, including staff, premises, books and records as CIMA consider appropriate given the nature and scale of the business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34"/>
          </p:nvPr>
        </p:nvSpPr>
        <p:spPr>
          <a:xfrm>
            <a:off x="7927302" y="1504293"/>
            <a:ext cx="3600000" cy="46792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Cease </a:t>
            </a:r>
            <a:r>
              <a:rPr lang="en-US" b="1" u="sng" dirty="0"/>
              <a:t>and desist</a:t>
            </a:r>
          </a:p>
          <a:p>
            <a:pPr algn="just"/>
            <a:r>
              <a:rPr lang="en-US" dirty="0"/>
              <a:t>If CIMA is of the opinion that a Registered Person is committing or about to commit an act that is an unsafe or unsound practice in conducting its business → may direct it to:</a:t>
            </a:r>
          </a:p>
          <a:p>
            <a:pPr lvl="1" algn="just"/>
            <a:r>
              <a:rPr lang="en-US" sz="1800" dirty="0"/>
              <a:t>cease or refrain from conducting the act </a:t>
            </a:r>
          </a:p>
          <a:p>
            <a:pPr lvl="1" algn="just"/>
            <a:r>
              <a:rPr lang="en-US" sz="1800" dirty="0"/>
              <a:t>perform acts to remedy the situation </a:t>
            </a:r>
          </a:p>
          <a:p>
            <a:pPr marL="266700" lvl="1" indent="0" algn="just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1171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enforcement powers of CIMA?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7</a:t>
            </a:fld>
            <a:endParaRPr lang="en-ZA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934065"/>
              </p:ext>
            </p:extLst>
          </p:nvPr>
        </p:nvGraphicFramePr>
        <p:xfrm>
          <a:off x="1996225" y="864000"/>
          <a:ext cx="8152327" cy="5813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242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="" xmlns:a16="http://schemas.microsoft.com/office/drawing/2014/main" id="{C4330FBA-FEA8-B941-8864-B3DEDDE8040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176"/>
            <a:ext cx="10655455" cy="5537647"/>
          </a:xfrm>
        </p:spPr>
      </p:pic>
      <p:sp>
        <p:nvSpPr>
          <p:cNvPr id="38" name="TextBox 37" descr="Accent to title block">
            <a:extLst>
              <a:ext uri="{FF2B5EF4-FFF2-40B4-BE49-F238E27FC236}">
                <a16:creationId xmlns="" xmlns:a16="http://schemas.microsoft.com/office/drawing/2014/main" id="{B231FB9C-F234-41D0-A4CE-8C29A5F2F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354303" y="3842399"/>
            <a:ext cx="846997" cy="2200275"/>
          </a:xfrm>
          <a:custGeom>
            <a:avLst/>
            <a:gdLst>
              <a:gd name="connsiteX0" fmla="*/ 99480 w 846997"/>
              <a:gd name="connsiteY0" fmla="*/ 0 h 2200275"/>
              <a:gd name="connsiteX1" fmla="*/ 846997 w 846997"/>
              <a:gd name="connsiteY1" fmla="*/ 0 h 2200275"/>
              <a:gd name="connsiteX2" fmla="*/ 846997 w 846997"/>
              <a:gd name="connsiteY2" fmla="*/ 2200275 h 2200275"/>
              <a:gd name="connsiteX3" fmla="*/ 99480 w 846997"/>
              <a:gd name="connsiteY3" fmla="*/ 2200275 h 2200275"/>
              <a:gd name="connsiteX4" fmla="*/ 0 w 846997"/>
              <a:gd name="connsiteY4" fmla="*/ 2099942 h 2200275"/>
              <a:gd name="connsiteX5" fmla="*/ 0 w 846997"/>
              <a:gd name="connsiteY5" fmla="*/ 100333 h 2200275"/>
              <a:gd name="connsiteX6" fmla="*/ 99480 w 846997"/>
              <a:gd name="connsiteY6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97" h="2200275">
                <a:moveTo>
                  <a:pt x="99480" y="0"/>
                </a:moveTo>
                <a:lnTo>
                  <a:pt x="846997" y="0"/>
                </a:lnTo>
                <a:lnTo>
                  <a:pt x="846997" y="2200275"/>
                </a:lnTo>
                <a:lnTo>
                  <a:pt x="99480" y="2200275"/>
                </a:lnTo>
                <a:cubicBezTo>
                  <a:pt x="44539" y="2200275"/>
                  <a:pt x="0" y="2155354"/>
                  <a:pt x="0" y="2099942"/>
                </a:cubicBezTo>
                <a:lnTo>
                  <a:pt x="0" y="100333"/>
                </a:lnTo>
                <a:cubicBezTo>
                  <a:pt x="0" y="44921"/>
                  <a:pt x="44539" y="0"/>
                  <a:pt x="99480" y="0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35" name="Isosceles Triangle 34" descr="Shadow to title block">
            <a:extLst>
              <a:ext uri="{FF2B5EF4-FFF2-40B4-BE49-F238E27FC236}">
                <a16:creationId xmlns="" xmlns:a16="http://schemas.microsoft.com/office/drawing/2014/main" id="{FE193317-B8BD-46CA-B0A6-8A7511B08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1359065" y="5556894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 5" descr="Hollow accent block">
            <a:extLst>
              <a:ext uri="{FF2B5EF4-FFF2-40B4-BE49-F238E27FC236}">
                <a16:creationId xmlns="" xmlns:a16="http://schemas.microsoft.com/office/drawing/2014/main" id="{8186FEAF-6E1E-4258-94C3-5C589D4B5A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</a:t>
            </a:r>
            <a:r>
              <a:rPr lang="en-US" dirty="0" smtClean="0"/>
              <a:t> You</a:t>
            </a:r>
            <a:endParaRPr lang="en-ZA" dirty="0"/>
          </a:p>
        </p:txBody>
      </p:sp>
      <p:pic>
        <p:nvPicPr>
          <p:cNvPr id="8" name="Graphic 7" descr="User" title="Icon - Presenter Name">
            <a:extLst>
              <a:ext uri="{FF2B5EF4-FFF2-40B4-BE49-F238E27FC236}">
                <a16:creationId xmlns=""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8512" y="4148364"/>
            <a:ext cx="218900" cy="2189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34849" y="4148364"/>
            <a:ext cx="3521514" cy="288000"/>
          </a:xfrm>
        </p:spPr>
        <p:txBody>
          <a:bodyPr/>
          <a:lstStyle/>
          <a:p>
            <a:r>
              <a:rPr lang="en-ZA" dirty="0" smtClean="0"/>
              <a:t>Liz Kenny </a:t>
            </a:r>
            <a:endParaRPr lang="en-ZA" dirty="0"/>
          </a:p>
        </p:txBody>
      </p:sp>
      <p:pic>
        <p:nvPicPr>
          <p:cNvPr id="9" name="Graphic 8" descr="Envelope" title="Icon Presenter Email">
            <a:extLst>
              <a:ext uri="{FF2B5EF4-FFF2-40B4-BE49-F238E27FC236}">
                <a16:creationId xmlns=""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8512" y="4615862"/>
            <a:ext cx="218900" cy="2189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ZA" dirty="0" smtClean="0"/>
              <a:t>elizabeth.kenny@loebsmith.com</a:t>
            </a:r>
            <a:endParaRPr lang="en-ZA" dirty="0"/>
          </a:p>
        </p:txBody>
      </p:sp>
      <p:pic>
        <p:nvPicPr>
          <p:cNvPr id="11" name="Graphic 10" descr="Link">
            <a:extLst>
              <a:ext uri="{FF2B5EF4-FFF2-40B4-BE49-F238E27FC236}">
                <a16:creationId xmlns=""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1653" y="4942435"/>
            <a:ext cx="244786" cy="244786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43DBE4D9-1044-49A3-ABD5-477041FF2B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ZA" dirty="0" smtClean="0"/>
              <a:t>www.loebsmith.com</a:t>
            </a:r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9086" y="5086435"/>
            <a:ext cx="3933333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ometric Presentation Layout_SB - v5.potx" id="{D23EA009-1275-445B-9B7F-C601617D2B1D}" vid="{30A9F54A-813B-40F2-AB5B-755CECE9C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presentation</Template>
  <TotalTime>0</TotalTime>
  <Words>740</Words>
  <Application>Microsoft Office PowerPoint</Application>
  <PresentationFormat>Widescreen</PresentationFormat>
  <Paragraphs>105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Times New Roman</vt:lpstr>
      <vt:lpstr>Office Theme</vt:lpstr>
      <vt:lpstr>Securities Investment Business  (Amendment ) Law , 2019</vt:lpstr>
      <vt:lpstr>Background to Securities Investment Business Law</vt:lpstr>
      <vt:lpstr>Securities Investment Business  (Amendment ) Law , 2019 </vt:lpstr>
      <vt:lpstr>Non-Registrable Persons</vt:lpstr>
      <vt:lpstr>What has changed for Registered Persons?</vt:lpstr>
      <vt:lpstr>What has changed for Registered Persons?</vt:lpstr>
      <vt:lpstr>What are the enforcement powers of CIMA?</vt:lpstr>
      <vt:lpstr>Thank  You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2018-09-06T20:37:53Z</dcterms:created>
  <dcterms:modified xsi:type="dcterms:W3CDTF">2019-08-21T17:44:18Z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2018-08-01T18:28:11.6786671Z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